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3"/>
  </p:notesMasterIdLst>
  <p:sldIdLst>
    <p:sldId id="263" r:id="rId2"/>
    <p:sldId id="270" r:id="rId3"/>
    <p:sldId id="271" r:id="rId4"/>
    <p:sldId id="265" r:id="rId5"/>
    <p:sldId id="279" r:id="rId6"/>
    <p:sldId id="277" r:id="rId7"/>
    <p:sldId id="278" r:id="rId8"/>
    <p:sldId id="264" r:id="rId9"/>
    <p:sldId id="272" r:id="rId10"/>
    <p:sldId id="280" r:id="rId11"/>
    <p:sldId id="281" r:id="rId12"/>
    <p:sldId id="282" r:id="rId13"/>
    <p:sldId id="283" r:id="rId14"/>
    <p:sldId id="284" r:id="rId15"/>
    <p:sldId id="285" r:id="rId16"/>
    <p:sldId id="273" r:id="rId17"/>
    <p:sldId id="274" r:id="rId18"/>
    <p:sldId id="275" r:id="rId19"/>
    <p:sldId id="276" r:id="rId20"/>
    <p:sldId id="267" r:id="rId21"/>
    <p:sldId id="269" r:id="rId22"/>
  </p:sldIdLst>
  <p:sldSz cx="9144000" cy="6858000" type="screen4x3"/>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med Abdullah Saif Al. Nofli" initials="MASAN" lastIdx="3" clrIdx="0">
    <p:extLst>
      <p:ext uri="{19B8F6BF-5375-455C-9EA6-DF929625EA0E}">
        <p15:presenceInfo xmlns:p15="http://schemas.microsoft.com/office/powerpoint/2012/main" userId="Mohammed Abdullah Saif Al. Nofli" providerId="None"/>
      </p:ext>
    </p:extLst>
  </p:cmAuthor>
  <p:cmAuthor id="2" name="Mohammed Abdullah Saif Al. Nofli" initials="MASAN [2]" lastIdx="1" clrIdx="1">
    <p:extLst>
      <p:ext uri="{19B8F6BF-5375-455C-9EA6-DF929625EA0E}">
        <p15:presenceInfo xmlns:p15="http://schemas.microsoft.com/office/powerpoint/2012/main" userId="S-1-5-21-623656926-436433517-1870149972-376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23F"/>
    <a:srgbClr val="3D4E38"/>
    <a:srgbClr val="F15A26"/>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4"/>
    <p:restoredTop sz="85273" autoAdjust="0"/>
  </p:normalViewPr>
  <p:slideViewPr>
    <p:cSldViewPr showGuides="1">
      <p:cViewPr varScale="1">
        <p:scale>
          <a:sx n="97" d="100"/>
          <a:sy n="97" d="100"/>
        </p:scale>
        <p:origin x="1602"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med Talib Musallam Al. Kiyumi" userId="ae340f39-8944-420f-9748-837e4f54eb48" providerId="ADAL" clId="{C42B6B2E-AD2C-454E-979D-BA96C59762AB}"/>
    <pc:docChg chg="modSld">
      <pc:chgData name="Mohammed Talib Musallam Al. Kiyumi" userId="ae340f39-8944-420f-9748-837e4f54eb48" providerId="ADAL" clId="{C42B6B2E-AD2C-454E-979D-BA96C59762AB}" dt="2022-09-13T04:38:22.753" v="6" actId="13900"/>
      <pc:docMkLst>
        <pc:docMk/>
      </pc:docMkLst>
      <pc:sldChg chg="modSp">
        <pc:chgData name="Mohammed Talib Musallam Al. Kiyumi" userId="ae340f39-8944-420f-9748-837e4f54eb48" providerId="ADAL" clId="{C42B6B2E-AD2C-454E-979D-BA96C59762AB}" dt="2022-09-13T04:37:56.115" v="3" actId="13900"/>
        <pc:sldMkLst>
          <pc:docMk/>
          <pc:sldMk cId="3112977834" sldId="264"/>
        </pc:sldMkLst>
        <pc:spChg chg="mod">
          <ac:chgData name="Mohammed Talib Musallam Al. Kiyumi" userId="ae340f39-8944-420f-9748-837e4f54eb48" providerId="ADAL" clId="{C42B6B2E-AD2C-454E-979D-BA96C59762AB}" dt="2022-09-13T04:37:56.115" v="3" actId="13900"/>
          <ac:spMkLst>
            <pc:docMk/>
            <pc:sldMk cId="3112977834" sldId="264"/>
            <ac:spMk id="3" creationId="{00000000-0000-0000-0000-000000000000}"/>
          </ac:spMkLst>
        </pc:spChg>
      </pc:sldChg>
      <pc:sldChg chg="modSp">
        <pc:chgData name="Mohammed Talib Musallam Al. Kiyumi" userId="ae340f39-8944-420f-9748-837e4f54eb48" providerId="ADAL" clId="{C42B6B2E-AD2C-454E-979D-BA96C59762AB}" dt="2022-09-13T04:37:31.185" v="0" actId="13900"/>
        <pc:sldMkLst>
          <pc:docMk/>
          <pc:sldMk cId="4078654381" sldId="265"/>
        </pc:sldMkLst>
        <pc:spChg chg="mod">
          <ac:chgData name="Mohammed Talib Musallam Al. Kiyumi" userId="ae340f39-8944-420f-9748-837e4f54eb48" providerId="ADAL" clId="{C42B6B2E-AD2C-454E-979D-BA96C59762AB}" dt="2022-09-13T04:37:31.185" v="0" actId="13900"/>
          <ac:spMkLst>
            <pc:docMk/>
            <pc:sldMk cId="4078654381" sldId="265"/>
            <ac:spMk id="3" creationId="{00000000-0000-0000-0000-000000000000}"/>
          </ac:spMkLst>
        </pc:spChg>
      </pc:sldChg>
      <pc:sldChg chg="modSp">
        <pc:chgData name="Mohammed Talib Musallam Al. Kiyumi" userId="ae340f39-8944-420f-9748-837e4f54eb48" providerId="ADAL" clId="{C42B6B2E-AD2C-454E-979D-BA96C59762AB}" dt="2022-09-13T04:38:03.294" v="4" actId="13900"/>
        <pc:sldMkLst>
          <pc:docMk/>
          <pc:sldMk cId="3861639782" sldId="272"/>
        </pc:sldMkLst>
        <pc:spChg chg="mod">
          <ac:chgData name="Mohammed Talib Musallam Al. Kiyumi" userId="ae340f39-8944-420f-9748-837e4f54eb48" providerId="ADAL" clId="{C42B6B2E-AD2C-454E-979D-BA96C59762AB}" dt="2022-09-13T04:38:03.294" v="4" actId="13900"/>
          <ac:spMkLst>
            <pc:docMk/>
            <pc:sldMk cId="3861639782" sldId="272"/>
            <ac:spMk id="3" creationId="{00000000-0000-0000-0000-000000000000}"/>
          </ac:spMkLst>
        </pc:spChg>
      </pc:sldChg>
      <pc:sldChg chg="modSp">
        <pc:chgData name="Mohammed Talib Musallam Al. Kiyumi" userId="ae340f39-8944-420f-9748-837e4f54eb48" providerId="ADAL" clId="{C42B6B2E-AD2C-454E-979D-BA96C59762AB}" dt="2022-09-13T04:37:46.058" v="2" actId="13900"/>
        <pc:sldMkLst>
          <pc:docMk/>
          <pc:sldMk cId="2106512061" sldId="278"/>
        </pc:sldMkLst>
        <pc:spChg chg="mod">
          <ac:chgData name="Mohammed Talib Musallam Al. Kiyumi" userId="ae340f39-8944-420f-9748-837e4f54eb48" providerId="ADAL" clId="{C42B6B2E-AD2C-454E-979D-BA96C59762AB}" dt="2022-09-13T04:37:46.058" v="2" actId="13900"/>
          <ac:spMkLst>
            <pc:docMk/>
            <pc:sldMk cId="2106512061" sldId="278"/>
            <ac:spMk id="3" creationId="{00000000-0000-0000-0000-000000000000}"/>
          </ac:spMkLst>
        </pc:spChg>
      </pc:sldChg>
      <pc:sldChg chg="modSp">
        <pc:chgData name="Mohammed Talib Musallam Al. Kiyumi" userId="ae340f39-8944-420f-9748-837e4f54eb48" providerId="ADAL" clId="{C42B6B2E-AD2C-454E-979D-BA96C59762AB}" dt="2022-09-13T04:37:37.247" v="1" actId="13900"/>
        <pc:sldMkLst>
          <pc:docMk/>
          <pc:sldMk cId="2074655280" sldId="279"/>
        </pc:sldMkLst>
        <pc:spChg chg="mod">
          <ac:chgData name="Mohammed Talib Musallam Al. Kiyumi" userId="ae340f39-8944-420f-9748-837e4f54eb48" providerId="ADAL" clId="{C42B6B2E-AD2C-454E-979D-BA96C59762AB}" dt="2022-09-13T04:37:37.247" v="1" actId="13900"/>
          <ac:spMkLst>
            <pc:docMk/>
            <pc:sldMk cId="2074655280" sldId="279"/>
            <ac:spMk id="3" creationId="{00000000-0000-0000-0000-000000000000}"/>
          </ac:spMkLst>
        </pc:spChg>
      </pc:sldChg>
      <pc:sldChg chg="modSp">
        <pc:chgData name="Mohammed Talib Musallam Al. Kiyumi" userId="ae340f39-8944-420f-9748-837e4f54eb48" providerId="ADAL" clId="{C42B6B2E-AD2C-454E-979D-BA96C59762AB}" dt="2022-09-13T04:38:16.774" v="5" actId="13900"/>
        <pc:sldMkLst>
          <pc:docMk/>
          <pc:sldMk cId="601298678" sldId="282"/>
        </pc:sldMkLst>
        <pc:spChg chg="mod">
          <ac:chgData name="Mohammed Talib Musallam Al. Kiyumi" userId="ae340f39-8944-420f-9748-837e4f54eb48" providerId="ADAL" clId="{C42B6B2E-AD2C-454E-979D-BA96C59762AB}" dt="2022-09-13T04:38:16.774" v="5" actId="13900"/>
          <ac:spMkLst>
            <pc:docMk/>
            <pc:sldMk cId="601298678" sldId="282"/>
            <ac:spMk id="3" creationId="{00000000-0000-0000-0000-000000000000}"/>
          </ac:spMkLst>
        </pc:spChg>
      </pc:sldChg>
      <pc:sldChg chg="modSp">
        <pc:chgData name="Mohammed Talib Musallam Al. Kiyumi" userId="ae340f39-8944-420f-9748-837e4f54eb48" providerId="ADAL" clId="{C42B6B2E-AD2C-454E-979D-BA96C59762AB}" dt="2022-09-13T04:38:22.753" v="6" actId="13900"/>
        <pc:sldMkLst>
          <pc:docMk/>
          <pc:sldMk cId="3652448936" sldId="283"/>
        </pc:sldMkLst>
        <pc:spChg chg="mod">
          <ac:chgData name="Mohammed Talib Musallam Al. Kiyumi" userId="ae340f39-8944-420f-9748-837e4f54eb48" providerId="ADAL" clId="{C42B6B2E-AD2C-454E-979D-BA96C59762AB}" dt="2022-09-13T04:38:22.753" v="6" actId="13900"/>
          <ac:spMkLst>
            <pc:docMk/>
            <pc:sldMk cId="3652448936" sldId="283"/>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E9B01AC6-1010-4B71-AB10-A7ABBC05D246}" type="datetimeFigureOut">
              <a:rPr lang="en-US" smtClean="0"/>
              <a:t>9/13/2022</a:t>
            </a:fld>
            <a:endParaRPr lang="en-US"/>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F80AEE87-18DF-431B-8705-7874E6D785AB}" type="slidenum">
              <a:rPr lang="en-US" smtClean="0"/>
              <a:t>‹#›</a:t>
            </a:fld>
            <a:endParaRPr lang="en-US"/>
          </a:p>
        </p:txBody>
      </p:sp>
    </p:spTree>
    <p:extLst>
      <p:ext uri="{BB962C8B-B14F-4D97-AF65-F5344CB8AC3E}">
        <p14:creationId xmlns:p14="http://schemas.microsoft.com/office/powerpoint/2010/main" val="82588444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OM"/>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OM"/>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5" name="Date Placeholder 4"/>
          <p:cNvSpPr>
            <a:spLocks noGrp="1"/>
          </p:cNvSpPr>
          <p:nvPr>
            <p:ph type="dt" sz="half" idx="10"/>
          </p:nvPr>
        </p:nvSpPr>
        <p:spPr/>
        <p:txBody>
          <a:bodyPr/>
          <a:lstStyle/>
          <a:p>
            <a:fld id="{ABBF00E5-FE97-4F0C-9773-7299A5E6E81B}" type="datetimeFigureOut">
              <a:rPr lang="ar-OM" smtClean="0"/>
              <a:t>17/02/1444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OM"/>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7" name="Date Placeholder 6"/>
          <p:cNvSpPr>
            <a:spLocks noGrp="1"/>
          </p:cNvSpPr>
          <p:nvPr>
            <p:ph type="dt" sz="half" idx="10"/>
          </p:nvPr>
        </p:nvSpPr>
        <p:spPr/>
        <p:txBody>
          <a:bodyPr/>
          <a:lstStyle/>
          <a:p>
            <a:fld id="{ABBF00E5-FE97-4F0C-9773-7299A5E6E81B}" type="datetimeFigureOut">
              <a:rPr lang="ar-OM" smtClean="0"/>
              <a:t>17/02/1444</a:t>
            </a:fld>
            <a:endParaRPr lang="ar-OM"/>
          </a:p>
        </p:txBody>
      </p:sp>
      <p:sp>
        <p:nvSpPr>
          <p:cNvPr id="8" name="Footer Placeholder 7"/>
          <p:cNvSpPr>
            <a:spLocks noGrp="1"/>
          </p:cNvSpPr>
          <p:nvPr>
            <p:ph type="ftr" sz="quarter" idx="11"/>
          </p:nvPr>
        </p:nvSpPr>
        <p:spPr/>
        <p:txBody>
          <a:bodyPr/>
          <a:lstStyle/>
          <a:p>
            <a:endParaRPr lang="ar-OM"/>
          </a:p>
        </p:txBody>
      </p:sp>
      <p:sp>
        <p:nvSpPr>
          <p:cNvPr id="9" name="Slide Number Placeholder 8"/>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Date Placeholder 2"/>
          <p:cNvSpPr>
            <a:spLocks noGrp="1"/>
          </p:cNvSpPr>
          <p:nvPr>
            <p:ph type="dt" sz="half" idx="10"/>
          </p:nvPr>
        </p:nvSpPr>
        <p:spPr/>
        <p:txBody>
          <a:bodyPr/>
          <a:lstStyle/>
          <a:p>
            <a:fld id="{ABBF00E5-FE97-4F0C-9773-7299A5E6E81B}" type="datetimeFigureOut">
              <a:rPr lang="ar-OM" smtClean="0"/>
              <a:t>17/02/1444</a:t>
            </a:fld>
            <a:endParaRPr lang="ar-OM"/>
          </a:p>
        </p:txBody>
      </p:sp>
      <p:sp>
        <p:nvSpPr>
          <p:cNvPr id="4" name="Footer Placeholder 3"/>
          <p:cNvSpPr>
            <a:spLocks noGrp="1"/>
          </p:cNvSpPr>
          <p:nvPr>
            <p:ph type="ftr" sz="quarter" idx="11"/>
          </p:nvPr>
        </p:nvSpPr>
        <p:spPr/>
        <p:txBody>
          <a:bodyPr/>
          <a:lstStyle/>
          <a:p>
            <a:endParaRPr lang="ar-OM"/>
          </a:p>
        </p:txBody>
      </p:sp>
      <p:sp>
        <p:nvSpPr>
          <p:cNvPr id="5" name="Slide Number Placeholder 4"/>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17/02/1444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OM"/>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17/02/1444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17/02/1444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OM"/>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OM"/>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BF00E5-FE97-4F0C-9773-7299A5E6E81B}" type="datetimeFigureOut">
              <a:rPr lang="ar-OM" smtClean="0"/>
              <a:t>17/02/1444</a:t>
            </a:fld>
            <a:endParaRPr lang="ar-OM"/>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91" y="629816"/>
            <a:ext cx="8579295" cy="1143000"/>
          </a:xfrm>
        </p:spPr>
        <p:txBody>
          <a:bodyPr>
            <a:normAutofit/>
          </a:bodyPr>
          <a:lstStyle/>
          <a:p>
            <a:endParaRPr lang="en-US" dirty="0"/>
          </a:p>
        </p:txBody>
      </p:sp>
      <p:sp>
        <p:nvSpPr>
          <p:cNvPr id="6" name="Content Placeholder 5"/>
          <p:cNvSpPr>
            <a:spLocks noGrp="1"/>
          </p:cNvSpPr>
          <p:nvPr>
            <p:ph sz="quarter" idx="4"/>
          </p:nvPr>
        </p:nvSpPr>
        <p:spPr>
          <a:xfrm>
            <a:off x="116890" y="1988840"/>
            <a:ext cx="9120099" cy="4708525"/>
          </a:xfrm>
        </p:spPr>
        <p:txBody>
          <a:bodyPr>
            <a:normAutofit/>
          </a:bodyPr>
          <a:lstStyle/>
          <a:p>
            <a:pPr marL="0" indent="0" algn="ctr" rtl="0">
              <a:buNone/>
            </a:pPr>
            <a:r>
              <a:rPr lang="ar-OM" sz="6000" b="1" dirty="0">
                <a:solidFill>
                  <a:srgbClr val="FF0000"/>
                </a:solidFill>
              </a:rPr>
              <a:t>الفروق الفردية في تعلم الطلبة</a:t>
            </a:r>
            <a:endParaRPr lang="en-US" sz="6000" b="1" dirty="0">
              <a:solidFill>
                <a:srgbClr val="FF0000"/>
              </a:solidFill>
            </a:endParaRPr>
          </a:p>
        </p:txBody>
      </p:sp>
    </p:spTree>
    <p:extLst>
      <p:ext uri="{BB962C8B-B14F-4D97-AF65-F5344CB8AC3E}">
        <p14:creationId xmlns:p14="http://schemas.microsoft.com/office/powerpoint/2010/main" val="3432856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التدريس والتعلم</a:t>
            </a:r>
            <a:endParaRPr lang="en-US" sz="3600" b="1" dirty="0">
              <a:solidFill>
                <a:srgbClr val="FF0000"/>
              </a:solidFill>
            </a:endParaRPr>
          </a:p>
        </p:txBody>
      </p:sp>
      <p:sp>
        <p:nvSpPr>
          <p:cNvPr id="3" name="Content Placeholder 2"/>
          <p:cNvSpPr>
            <a:spLocks noGrp="1"/>
          </p:cNvSpPr>
          <p:nvPr>
            <p:ph idx="1"/>
          </p:nvPr>
        </p:nvSpPr>
        <p:spPr/>
        <p:txBody>
          <a:bodyPr/>
          <a:lstStyle/>
          <a:p>
            <a:r>
              <a:rPr lang="ar-OM" dirty="0"/>
              <a:t>التدريس: تدخل متعمد يشمل التخطيط والتنظيم وتوظيف القدرات المختلفة لتحقيق أهداف التعلم.</a:t>
            </a:r>
          </a:p>
          <a:p>
            <a:r>
              <a:rPr lang="ar-OM" dirty="0"/>
              <a:t>التعلم: تغيير منهجي وثابت نسبيًا للسلوك ، تعززه تجارب مختلفة.</a:t>
            </a:r>
          </a:p>
          <a:p>
            <a:r>
              <a:rPr lang="ar-OM" dirty="0"/>
              <a:t>حل مسائل الرياضيات ... إجراء تجربة ... قيادة السيارة ... رسم لوحة ... تسجيل الأهداف</a:t>
            </a:r>
            <a:endParaRPr lang="en-US" dirty="0"/>
          </a:p>
        </p:txBody>
      </p:sp>
    </p:spTree>
    <p:extLst>
      <p:ext uri="{BB962C8B-B14F-4D97-AF65-F5344CB8AC3E}">
        <p14:creationId xmlns:p14="http://schemas.microsoft.com/office/powerpoint/2010/main" val="1824183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العلاقة بين التدريس والتعلم</a:t>
            </a:r>
            <a:endParaRPr lang="en-US" sz="3600" b="1" dirty="0">
              <a:solidFill>
                <a:srgbClr val="FF0000"/>
              </a:solidFill>
            </a:endParaRPr>
          </a:p>
        </p:txBody>
      </p:sp>
      <p:sp>
        <p:nvSpPr>
          <p:cNvPr id="3" name="Content Placeholder 2"/>
          <p:cNvSpPr>
            <a:spLocks noGrp="1"/>
          </p:cNvSpPr>
          <p:nvPr>
            <p:ph idx="1"/>
          </p:nvPr>
        </p:nvSpPr>
        <p:spPr/>
        <p:txBody>
          <a:bodyPr/>
          <a:lstStyle/>
          <a:p>
            <a:r>
              <a:rPr lang="ar-OM" dirty="0"/>
              <a:t>التدريس هو أحد العوامل التي تؤثر على عملية التعلم.</a:t>
            </a:r>
          </a:p>
          <a:p>
            <a:r>
              <a:rPr lang="ar-OM" dirty="0"/>
              <a:t>عملية التعلم.</a:t>
            </a:r>
          </a:p>
          <a:p>
            <a:r>
              <a:rPr lang="ar-OM" dirty="0"/>
              <a:t>ما هي العوامل الأخرى التي تؤثر على التعلم؟</a:t>
            </a:r>
          </a:p>
          <a:p>
            <a:r>
              <a:rPr lang="ar-OM" dirty="0"/>
              <a:t>كيف يمكن للمعلم أن يجعل التعلم فعالاً؟</a:t>
            </a:r>
            <a:endParaRPr lang="en-US" dirty="0"/>
          </a:p>
        </p:txBody>
      </p:sp>
    </p:spTree>
    <p:extLst>
      <p:ext uri="{BB962C8B-B14F-4D97-AF65-F5344CB8AC3E}">
        <p14:creationId xmlns:p14="http://schemas.microsoft.com/office/powerpoint/2010/main" val="190657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المفهوم</a:t>
            </a:r>
            <a:endParaRPr lang="en-US" sz="3600" b="1" dirty="0">
              <a:solidFill>
                <a:srgbClr val="FF0000"/>
              </a:solidFill>
            </a:endParaRPr>
          </a:p>
        </p:txBody>
      </p:sp>
      <p:sp>
        <p:nvSpPr>
          <p:cNvPr id="3" name="Content Placeholder 2"/>
          <p:cNvSpPr>
            <a:spLocks noGrp="1"/>
          </p:cNvSpPr>
          <p:nvPr>
            <p:ph idx="1"/>
          </p:nvPr>
        </p:nvSpPr>
        <p:spPr/>
        <p:txBody>
          <a:bodyPr>
            <a:normAutofit lnSpcReduction="10000"/>
          </a:bodyPr>
          <a:lstStyle/>
          <a:p>
            <a:pPr algn="just"/>
            <a:r>
              <a:rPr lang="ar-OM" dirty="0"/>
              <a:t>ماذا نعني بالفروق الفردية في التعلم؟</a:t>
            </a:r>
            <a:endParaRPr lang="en-US" dirty="0"/>
          </a:p>
          <a:p>
            <a:pPr algn="just"/>
            <a:r>
              <a:rPr lang="ar-OM" dirty="0"/>
              <a:t>قراءة مقال.</a:t>
            </a:r>
          </a:p>
          <a:p>
            <a:pPr algn="just"/>
            <a:r>
              <a:rPr lang="ar-OM" dirty="0"/>
              <a:t>ما مظاهر الفروق الفردية بين الطلبة؟</a:t>
            </a:r>
          </a:p>
          <a:p>
            <a:pPr algn="just"/>
            <a:r>
              <a:rPr lang="ar-OM" dirty="0"/>
              <a:t>هل الفروق الفردية تتعلق بالتعلم ام النمو المعرفي أم الذاكرة؟</a:t>
            </a:r>
          </a:p>
          <a:p>
            <a:pPr algn="just"/>
            <a:r>
              <a:rPr lang="ar-OM" dirty="0"/>
              <a:t>كم مستوى من مستويات التعلم نجده في الصفوف الدراسية؟</a:t>
            </a:r>
          </a:p>
          <a:p>
            <a:pPr algn="just"/>
            <a:r>
              <a:rPr lang="ar-OM" dirty="0"/>
              <a:t>الأسباب: القبلية (مهارات) والمعاصرة (الدافعية وأساليب التعلم)</a:t>
            </a:r>
          </a:p>
          <a:p>
            <a:pPr algn="just"/>
            <a:r>
              <a:rPr lang="ar-OM" dirty="0"/>
              <a:t>الأساليب المعرفية: التبعية للمجال، والاستقلالية عن المجال</a:t>
            </a:r>
            <a:endParaRPr lang="en-US" dirty="0"/>
          </a:p>
          <a:p>
            <a:pPr marL="0" indent="0">
              <a:buNone/>
            </a:pPr>
            <a:endParaRPr lang="en-US" dirty="0"/>
          </a:p>
        </p:txBody>
      </p:sp>
    </p:spTree>
    <p:extLst>
      <p:ext uri="{BB962C8B-B14F-4D97-AF65-F5344CB8AC3E}">
        <p14:creationId xmlns:p14="http://schemas.microsoft.com/office/powerpoint/2010/main" val="407865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2800" b="1" dirty="0">
                <a:solidFill>
                  <a:srgbClr val="FF0000"/>
                </a:solidFill>
              </a:rPr>
              <a:t>النظريات المفسرة للفروق الفردية</a:t>
            </a:r>
            <a:endParaRPr lang="en-US" sz="2800" b="1" dirty="0">
              <a:solidFill>
                <a:srgbClr val="FF0000"/>
              </a:solidFill>
            </a:endParaRPr>
          </a:p>
        </p:txBody>
      </p:sp>
      <p:sp>
        <p:nvSpPr>
          <p:cNvPr id="3" name="Content Placeholder 2"/>
          <p:cNvSpPr>
            <a:spLocks noGrp="1"/>
          </p:cNvSpPr>
          <p:nvPr>
            <p:ph idx="1"/>
          </p:nvPr>
        </p:nvSpPr>
        <p:spPr>
          <a:xfrm>
            <a:off x="457200" y="1417638"/>
            <a:ext cx="8435280" cy="4708526"/>
          </a:xfrm>
        </p:spPr>
        <p:txBody>
          <a:bodyPr/>
          <a:lstStyle/>
          <a:p>
            <a:pPr algn="just"/>
            <a:r>
              <a:rPr lang="ar-OM" dirty="0"/>
              <a:t>نظرية الارتباط الموجب. تعتمد على الوراثة لكل جانب قدرات متماثلة</a:t>
            </a:r>
          </a:p>
          <a:p>
            <a:pPr algn="just"/>
            <a:r>
              <a:rPr lang="ar-OM" dirty="0"/>
              <a:t>نظرية التعويض. هل الذاكرة الجيدة تتعارض مع قوة التفكير؟ الجسم القوي لديه عقلية منخفضة؟ الفنانين الكبار لديهم شخصيات غير طبيعية؟ من لديه ضعف في التفكير المجرد لديهم مهارات عملية. قدرة محددة لكل موضوع.</a:t>
            </a:r>
          </a:p>
          <a:p>
            <a:endParaRPr lang="en-US" dirty="0"/>
          </a:p>
        </p:txBody>
      </p:sp>
    </p:spTree>
    <p:extLst>
      <p:ext uri="{BB962C8B-B14F-4D97-AF65-F5344CB8AC3E}">
        <p14:creationId xmlns:p14="http://schemas.microsoft.com/office/powerpoint/2010/main" val="2074655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r>
              <a:rPr lang="ar-OM" sz="3200" b="1" dirty="0">
                <a:solidFill>
                  <a:srgbClr val="FF0000"/>
                </a:solidFill>
              </a:rPr>
              <a:t>الأساليب المعرفية</a:t>
            </a:r>
            <a:endParaRPr lang="en-US" sz="3200"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75064182"/>
              </p:ext>
            </p:extLst>
          </p:nvPr>
        </p:nvGraphicFramePr>
        <p:xfrm>
          <a:off x="457200" y="1600200"/>
          <a:ext cx="8229600" cy="33375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09161709"/>
                    </a:ext>
                  </a:extLst>
                </a:gridCol>
                <a:gridCol w="4114800">
                  <a:extLst>
                    <a:ext uri="{9D8B030D-6E8A-4147-A177-3AD203B41FA5}">
                      <a16:colId xmlns:a16="http://schemas.microsoft.com/office/drawing/2014/main" val="702202905"/>
                    </a:ext>
                  </a:extLst>
                </a:gridCol>
              </a:tblGrid>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OM" dirty="0"/>
                        <a:t>الاستقلالية عن المجال</a:t>
                      </a:r>
                      <a:endParaRPr lang="en-US"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OM" dirty="0"/>
                        <a:t>التبعية للمجال</a:t>
                      </a:r>
                      <a:endParaRPr lang="en-US" dirty="0"/>
                    </a:p>
                  </a:txBody>
                  <a:tcPr/>
                </a:tc>
                <a:extLst>
                  <a:ext uri="{0D108BD9-81ED-4DB2-BD59-A6C34878D82A}">
                    <a16:rowId xmlns:a16="http://schemas.microsoft.com/office/drawing/2014/main" val="2272640247"/>
                  </a:ext>
                </a:extLst>
              </a:tr>
              <a:tr h="370840">
                <a:tc>
                  <a:txBody>
                    <a:bodyPr/>
                    <a:lstStyle/>
                    <a:p>
                      <a:r>
                        <a:rPr lang="ar-OM" dirty="0"/>
                        <a:t>يرى الأشياء بشكل منفصل</a:t>
                      </a:r>
                      <a:endParaRPr lang="en-US" dirty="0"/>
                    </a:p>
                  </a:txBody>
                  <a:tcPr/>
                </a:tc>
                <a:tc>
                  <a:txBody>
                    <a:bodyPr/>
                    <a:lstStyle/>
                    <a:p>
                      <a:r>
                        <a:rPr lang="ar-OM" dirty="0"/>
                        <a:t>يرى الأشياء كجزء</a:t>
                      </a:r>
                      <a:r>
                        <a:rPr lang="ar-OM" baseline="0" dirty="0"/>
                        <a:t> عام</a:t>
                      </a:r>
                      <a:endParaRPr lang="en-US" dirty="0"/>
                    </a:p>
                  </a:txBody>
                  <a:tcPr/>
                </a:tc>
                <a:extLst>
                  <a:ext uri="{0D108BD9-81ED-4DB2-BD59-A6C34878D82A}">
                    <a16:rowId xmlns:a16="http://schemas.microsoft.com/office/drawing/2014/main" val="1910106044"/>
                  </a:ext>
                </a:extLst>
              </a:tr>
              <a:tr h="370840">
                <a:tc>
                  <a:txBody>
                    <a:bodyPr/>
                    <a:lstStyle/>
                    <a:p>
                      <a:r>
                        <a:rPr lang="ar-OM" dirty="0"/>
                        <a:t>دافعية ذاتية</a:t>
                      </a:r>
                      <a:endParaRPr lang="en-US" dirty="0"/>
                    </a:p>
                  </a:txBody>
                  <a:tcPr/>
                </a:tc>
                <a:tc>
                  <a:txBody>
                    <a:bodyPr/>
                    <a:lstStyle/>
                    <a:p>
                      <a:r>
                        <a:rPr lang="ar-OM" dirty="0"/>
                        <a:t>دافعية خارجية</a:t>
                      </a:r>
                      <a:endParaRPr lang="en-US" dirty="0"/>
                    </a:p>
                  </a:txBody>
                  <a:tcPr/>
                </a:tc>
                <a:extLst>
                  <a:ext uri="{0D108BD9-81ED-4DB2-BD59-A6C34878D82A}">
                    <a16:rowId xmlns:a16="http://schemas.microsoft.com/office/drawing/2014/main" val="2013373595"/>
                  </a:ext>
                </a:extLst>
              </a:tr>
              <a:tr h="370840">
                <a:tc>
                  <a:txBody>
                    <a:bodyPr/>
                    <a:lstStyle/>
                    <a:p>
                      <a:r>
                        <a:rPr lang="ar-OM" dirty="0"/>
                        <a:t>انطوائي</a:t>
                      </a:r>
                      <a:endParaRPr lang="en-US" dirty="0"/>
                    </a:p>
                  </a:txBody>
                  <a:tcPr/>
                </a:tc>
                <a:tc>
                  <a:txBody>
                    <a:bodyPr/>
                    <a:lstStyle/>
                    <a:p>
                      <a:r>
                        <a:rPr lang="ar-OM" dirty="0"/>
                        <a:t>منفتح </a:t>
                      </a:r>
                      <a:endParaRPr lang="en-US" dirty="0"/>
                    </a:p>
                  </a:txBody>
                  <a:tcPr/>
                </a:tc>
                <a:extLst>
                  <a:ext uri="{0D108BD9-81ED-4DB2-BD59-A6C34878D82A}">
                    <a16:rowId xmlns:a16="http://schemas.microsoft.com/office/drawing/2014/main" val="888806402"/>
                  </a:ext>
                </a:extLst>
              </a:tr>
              <a:tr h="370840">
                <a:tc>
                  <a:txBody>
                    <a:bodyPr/>
                    <a:lstStyle/>
                    <a:p>
                      <a:r>
                        <a:rPr lang="ar-OM" dirty="0"/>
                        <a:t>توجيه ذاتي</a:t>
                      </a:r>
                      <a:endParaRPr lang="en-US" dirty="0"/>
                    </a:p>
                  </a:txBody>
                  <a:tcPr/>
                </a:tc>
                <a:tc>
                  <a:txBody>
                    <a:bodyPr/>
                    <a:lstStyle/>
                    <a:p>
                      <a:r>
                        <a:rPr lang="ar-OM" dirty="0"/>
                        <a:t>موجه من الآخرين</a:t>
                      </a:r>
                      <a:endParaRPr lang="en-US" dirty="0"/>
                    </a:p>
                  </a:txBody>
                  <a:tcPr/>
                </a:tc>
                <a:extLst>
                  <a:ext uri="{0D108BD9-81ED-4DB2-BD59-A6C34878D82A}">
                    <a16:rowId xmlns:a16="http://schemas.microsoft.com/office/drawing/2014/main" val="1728095010"/>
                  </a:ext>
                </a:extLst>
              </a:tr>
              <a:tr h="370840">
                <a:tc>
                  <a:txBody>
                    <a:bodyPr/>
                    <a:lstStyle/>
                    <a:p>
                      <a:r>
                        <a:rPr lang="ar-OM" dirty="0"/>
                        <a:t>يسهل عليه تحليل المعلومات</a:t>
                      </a:r>
                      <a:endParaRPr lang="en-US" dirty="0"/>
                    </a:p>
                  </a:txBody>
                  <a:tcPr/>
                </a:tc>
                <a:tc>
                  <a:txBody>
                    <a:bodyPr/>
                    <a:lstStyle/>
                    <a:p>
                      <a:r>
                        <a:rPr lang="ar-OM" dirty="0"/>
                        <a:t>يصعب عليه ترتيب المعلومات في بنى محددة</a:t>
                      </a:r>
                      <a:endParaRPr lang="en-US" dirty="0"/>
                    </a:p>
                  </a:txBody>
                  <a:tcPr/>
                </a:tc>
                <a:extLst>
                  <a:ext uri="{0D108BD9-81ED-4DB2-BD59-A6C34878D82A}">
                    <a16:rowId xmlns:a16="http://schemas.microsoft.com/office/drawing/2014/main" val="4227353305"/>
                  </a:ext>
                </a:extLst>
              </a:tr>
              <a:tr h="370840">
                <a:tc>
                  <a:txBody>
                    <a:bodyPr/>
                    <a:lstStyle/>
                    <a:p>
                      <a:r>
                        <a:rPr lang="ar-OM" dirty="0"/>
                        <a:t>يسترجع</a:t>
                      </a:r>
                      <a:r>
                        <a:rPr lang="ar-OM" baseline="0" dirty="0"/>
                        <a:t> المعلومات بسهولة من الذاكرة</a:t>
                      </a:r>
                      <a:endParaRPr lang="en-US" dirty="0"/>
                    </a:p>
                  </a:txBody>
                  <a:tcPr/>
                </a:tc>
                <a:tc>
                  <a:txBody>
                    <a:bodyPr/>
                    <a:lstStyle/>
                    <a:p>
                      <a:r>
                        <a:rPr lang="ar-OM" dirty="0"/>
                        <a:t>صعوبة الربط وتوظيف المعلومات في مواقف جديدة</a:t>
                      </a:r>
                      <a:endParaRPr lang="en-US" dirty="0"/>
                    </a:p>
                  </a:txBody>
                  <a:tcPr/>
                </a:tc>
                <a:extLst>
                  <a:ext uri="{0D108BD9-81ED-4DB2-BD59-A6C34878D82A}">
                    <a16:rowId xmlns:a16="http://schemas.microsoft.com/office/drawing/2014/main" val="1598322205"/>
                  </a:ext>
                </a:extLst>
              </a:tr>
              <a:tr h="370840">
                <a:tc>
                  <a:txBody>
                    <a:bodyPr/>
                    <a:lstStyle/>
                    <a:p>
                      <a:endParaRPr lang="en-US" dirty="0"/>
                    </a:p>
                  </a:txBody>
                  <a:tcPr/>
                </a:tc>
                <a:tc>
                  <a:txBody>
                    <a:bodyPr/>
                    <a:lstStyle/>
                    <a:p>
                      <a:r>
                        <a:rPr lang="ar-OM" dirty="0"/>
                        <a:t>العمل الجماعي؟؟</a:t>
                      </a:r>
                      <a:endParaRPr lang="en-US" dirty="0"/>
                    </a:p>
                  </a:txBody>
                  <a:tcPr/>
                </a:tc>
                <a:extLst>
                  <a:ext uri="{0D108BD9-81ED-4DB2-BD59-A6C34878D82A}">
                    <a16:rowId xmlns:a16="http://schemas.microsoft.com/office/drawing/2014/main" val="4293115690"/>
                  </a:ext>
                </a:extLst>
              </a:tr>
              <a:tr h="370840">
                <a:tc>
                  <a:txBody>
                    <a:bodyPr/>
                    <a:lstStyle/>
                    <a:p>
                      <a:endParaRPr lang="en-US" dirty="0"/>
                    </a:p>
                  </a:txBody>
                  <a:tcPr/>
                </a:tc>
                <a:tc>
                  <a:txBody>
                    <a:bodyPr/>
                    <a:lstStyle/>
                    <a:p>
                      <a:r>
                        <a:rPr lang="ar-OM" dirty="0"/>
                        <a:t>المواد؟؟</a:t>
                      </a:r>
                      <a:endParaRPr lang="en-US" dirty="0"/>
                    </a:p>
                  </a:txBody>
                  <a:tcPr/>
                </a:tc>
                <a:extLst>
                  <a:ext uri="{0D108BD9-81ED-4DB2-BD59-A6C34878D82A}">
                    <a16:rowId xmlns:a16="http://schemas.microsoft.com/office/drawing/2014/main" val="2438169892"/>
                  </a:ext>
                </a:extLst>
              </a:tr>
            </a:tbl>
          </a:graphicData>
        </a:graphic>
      </p:graphicFrame>
    </p:spTree>
    <p:extLst>
      <p:ext uri="{BB962C8B-B14F-4D97-AF65-F5344CB8AC3E}">
        <p14:creationId xmlns:p14="http://schemas.microsoft.com/office/powerpoint/2010/main" val="4120077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r>
              <a:rPr lang="ar-OM" sz="3200" b="1" dirty="0">
                <a:solidFill>
                  <a:srgbClr val="FF0000"/>
                </a:solidFill>
              </a:rPr>
              <a:t>الأساليب المعرفية</a:t>
            </a:r>
            <a:endParaRPr lang="en-US" sz="3200" b="1" dirty="0">
              <a:solidFill>
                <a:srgbClr val="FF0000"/>
              </a:solidFill>
            </a:endParaRPr>
          </a:p>
        </p:txBody>
      </p:sp>
      <p:sp>
        <p:nvSpPr>
          <p:cNvPr id="3" name="Content Placeholder 2"/>
          <p:cNvSpPr>
            <a:spLocks noGrp="1"/>
          </p:cNvSpPr>
          <p:nvPr>
            <p:ph idx="1"/>
          </p:nvPr>
        </p:nvSpPr>
        <p:spPr/>
        <p:txBody>
          <a:bodyPr/>
          <a:lstStyle/>
          <a:p>
            <a:pPr algn="just"/>
            <a:r>
              <a:rPr lang="ar-OM" dirty="0"/>
              <a:t>الاندفاعي، </a:t>
            </a:r>
            <a:r>
              <a:rPr lang="ar-OM" dirty="0" err="1"/>
              <a:t>ردات</a:t>
            </a:r>
            <a:r>
              <a:rPr lang="ar-OM" dirty="0"/>
              <a:t> فعل سريعة، وتفكير غير مخطط، وتحتمل الكثير من الأخطاء</a:t>
            </a:r>
          </a:p>
          <a:p>
            <a:pPr algn="just"/>
            <a:r>
              <a:rPr lang="ar-OM" dirty="0"/>
              <a:t>الانعكاسي. </a:t>
            </a:r>
            <a:r>
              <a:rPr lang="ar-OM" dirty="0" err="1"/>
              <a:t>ردات</a:t>
            </a:r>
            <a:r>
              <a:rPr lang="ar-OM" dirty="0"/>
              <a:t> فعل متأنية، تفكير مسبق، وتحمل القليل من الأخطاء.</a:t>
            </a:r>
          </a:p>
          <a:p>
            <a:pPr algn="just"/>
            <a:r>
              <a:rPr lang="ar-OM" dirty="0"/>
              <a:t>هل يوجد ربط بين الأساليب الأربعة؟</a:t>
            </a:r>
            <a:endParaRPr lang="en-US" dirty="0"/>
          </a:p>
        </p:txBody>
      </p:sp>
    </p:spTree>
    <p:extLst>
      <p:ext uri="{BB962C8B-B14F-4D97-AF65-F5344CB8AC3E}">
        <p14:creationId xmlns:p14="http://schemas.microsoft.com/office/powerpoint/2010/main" val="2106512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عوامل الفروق الفردية</a:t>
            </a:r>
            <a:endParaRPr lang="en-US" sz="3600" b="1"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algn="just"/>
            <a:r>
              <a:rPr lang="ar-OM" dirty="0"/>
              <a:t>الطلبة يختلفون في:</a:t>
            </a:r>
          </a:p>
          <a:p>
            <a:pPr algn="just"/>
            <a:r>
              <a:rPr lang="ar-OM" dirty="0"/>
              <a:t>العمر</a:t>
            </a:r>
          </a:p>
          <a:p>
            <a:pPr algn="just"/>
            <a:r>
              <a:rPr lang="ar-OM" dirty="0"/>
              <a:t>حاصل الذكاء</a:t>
            </a:r>
          </a:p>
          <a:p>
            <a:pPr algn="just"/>
            <a:r>
              <a:rPr lang="ar-OM" dirty="0"/>
              <a:t>الخبرات السابقة</a:t>
            </a:r>
          </a:p>
          <a:p>
            <a:pPr algn="just"/>
            <a:r>
              <a:rPr lang="ar-OM" dirty="0"/>
              <a:t>الاهتمامات</a:t>
            </a:r>
          </a:p>
          <a:p>
            <a:pPr algn="just"/>
            <a:r>
              <a:rPr lang="ar-OM" dirty="0"/>
              <a:t>القدرة على التركيز ومعالجة المعلومات</a:t>
            </a:r>
          </a:p>
          <a:p>
            <a:pPr algn="just"/>
            <a:r>
              <a:rPr lang="ar-OM" dirty="0"/>
              <a:t>السمات الشخصية</a:t>
            </a:r>
          </a:p>
          <a:p>
            <a:pPr algn="just"/>
            <a:r>
              <a:rPr lang="ar-OM" dirty="0"/>
              <a:t>المستوى الاقتصادي والثقافي للأسرة</a:t>
            </a:r>
          </a:p>
          <a:p>
            <a:pPr algn="just"/>
            <a:r>
              <a:rPr lang="ar-OM" dirty="0"/>
              <a:t>البيئة</a:t>
            </a:r>
          </a:p>
          <a:p>
            <a:pPr algn="just"/>
            <a:r>
              <a:rPr lang="ar-OM" dirty="0"/>
              <a:t>هل لنظام الجسم البيولوجي أثر في الفروق الفردية؟</a:t>
            </a:r>
            <a:endParaRPr lang="en-US" dirty="0"/>
          </a:p>
          <a:p>
            <a:endParaRPr lang="en-US" dirty="0"/>
          </a:p>
        </p:txBody>
      </p:sp>
    </p:spTree>
    <p:extLst>
      <p:ext uri="{BB962C8B-B14F-4D97-AF65-F5344CB8AC3E}">
        <p14:creationId xmlns:p14="http://schemas.microsoft.com/office/powerpoint/2010/main" val="3112977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ar-OM" sz="3600" b="1" dirty="0">
                <a:solidFill>
                  <a:srgbClr val="FF0000"/>
                </a:solidFill>
              </a:rPr>
              <a:t>أساليب التعلم</a:t>
            </a:r>
            <a:endParaRPr lang="en-US" sz="3600" b="1" dirty="0">
              <a:solidFill>
                <a:srgbClr val="FF0000"/>
              </a:solidFill>
            </a:endParaRPr>
          </a:p>
        </p:txBody>
      </p:sp>
      <p:sp>
        <p:nvSpPr>
          <p:cNvPr id="3" name="Content Placeholder 2"/>
          <p:cNvSpPr>
            <a:spLocks noGrp="1"/>
          </p:cNvSpPr>
          <p:nvPr>
            <p:ph idx="1"/>
          </p:nvPr>
        </p:nvSpPr>
        <p:spPr/>
        <p:txBody>
          <a:bodyPr>
            <a:normAutofit lnSpcReduction="10000"/>
          </a:bodyPr>
          <a:lstStyle/>
          <a:p>
            <a:pPr algn="just">
              <a:buFont typeface="Wingdings" pitchFamily="2" charset="2"/>
              <a:buChar char="§"/>
            </a:pPr>
            <a:r>
              <a:rPr lang="ar-OM" dirty="0"/>
              <a:t>"خصائص معرفية وعاطفية وفسيولوجية التي تعمل نسبيًا على تقديم مؤشرات مستقرة حول كيفية ادراك وتفاعل واستجابة المتعلمين لبيئة التعلم" </a:t>
            </a:r>
            <a:r>
              <a:rPr lang="en-US" dirty="0"/>
              <a:t>Keefe (1979) </a:t>
            </a:r>
          </a:p>
          <a:p>
            <a:pPr algn="just">
              <a:buFont typeface="Wingdings" pitchFamily="2" charset="2"/>
              <a:buChar char="§"/>
            </a:pPr>
            <a:r>
              <a:rPr lang="ar-OM" dirty="0"/>
              <a:t>أسباب بيولوجية وتطورية تؤدي الى أن طريقة تدريس ما تكون رائعة لبعض الطلبة وغير فعالة عند البعض الآخر. </a:t>
            </a:r>
          </a:p>
          <a:p>
            <a:pPr algn="just">
              <a:buFont typeface="Wingdings" pitchFamily="2" charset="2"/>
              <a:buChar char="§"/>
            </a:pPr>
            <a:r>
              <a:rPr lang="ar-OM" dirty="0"/>
              <a:t>أساليب التعلم ليست ثنائية القطب (بصري أو سمعي) لكن عادة خليط متنوع كما أنها تعتمد على المواقف المختلفة، وتتغير من فترة الى أخرى. </a:t>
            </a:r>
          </a:p>
          <a:p>
            <a:pPr algn="just"/>
            <a:r>
              <a:rPr lang="ar-OM" dirty="0"/>
              <a:t>تسرع من عملية التعلم، وتسهل عملية التدريس.</a:t>
            </a:r>
            <a:endParaRPr lang="en-US" dirty="0"/>
          </a:p>
        </p:txBody>
      </p:sp>
    </p:spTree>
    <p:extLst>
      <p:ext uri="{BB962C8B-B14F-4D97-AF65-F5344CB8AC3E}">
        <p14:creationId xmlns:p14="http://schemas.microsoft.com/office/powerpoint/2010/main" val="3861639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قياس وتحديد أساليب التعلم</a:t>
            </a:r>
            <a:endParaRPr lang="en-US" sz="3600" b="1" dirty="0">
              <a:solidFill>
                <a:srgbClr val="FF0000"/>
              </a:solidFill>
            </a:endParaRPr>
          </a:p>
        </p:txBody>
      </p:sp>
      <p:sp>
        <p:nvSpPr>
          <p:cNvPr id="3" name="Content Placeholder 2"/>
          <p:cNvSpPr>
            <a:spLocks noGrp="1"/>
          </p:cNvSpPr>
          <p:nvPr>
            <p:ph idx="1"/>
          </p:nvPr>
        </p:nvSpPr>
        <p:spPr>
          <a:xfrm>
            <a:off x="457200" y="1600200"/>
            <a:ext cx="8363272" cy="4525963"/>
          </a:xfrm>
        </p:spPr>
        <p:txBody>
          <a:bodyPr>
            <a:normAutofit fontScale="92500"/>
          </a:bodyPr>
          <a:lstStyle/>
          <a:p>
            <a:pPr algn="just"/>
            <a:r>
              <a:rPr lang="ar-OM" dirty="0"/>
              <a:t>أفضل أداة لقياس وتحديد أساليب التعلم المفضلة لدى الطلبة (النوع الشخصي) هو </a:t>
            </a:r>
            <a:r>
              <a:rPr lang="en-US" dirty="0"/>
              <a:t>Myers and Katherine Type Indicator</a:t>
            </a:r>
          </a:p>
          <a:p>
            <a:pPr algn="just"/>
            <a:r>
              <a:rPr lang="ar-OM" dirty="0"/>
              <a:t>هذا المقياس اعتمد على عمل كارل </a:t>
            </a:r>
            <a:r>
              <a:rPr lang="ar-OM" dirty="0" err="1"/>
              <a:t>جانج</a:t>
            </a:r>
            <a:r>
              <a:rPr lang="ar-OM" dirty="0"/>
              <a:t>، ويتضمن 16 فئة.</a:t>
            </a:r>
            <a:endParaRPr lang="en-US" dirty="0"/>
          </a:p>
          <a:p>
            <a:pPr algn="just" rtl="0"/>
            <a:r>
              <a:rPr lang="ar-OM" dirty="0"/>
              <a:t> </a:t>
            </a:r>
            <a:r>
              <a:rPr lang="en-US" dirty="0"/>
              <a:t>Dunn and Dunn learning-styles model (e.g., Dunn, 1990), Kolb’s (1984, 1985) Learning Styles Inventory, and Honey and Mumford’s (1992) Learning Styles Questionnaire. </a:t>
            </a:r>
            <a:endParaRPr lang="ar-OM" dirty="0"/>
          </a:p>
          <a:p>
            <a:pPr algn="just"/>
            <a:r>
              <a:rPr lang="ar-OM" dirty="0"/>
              <a:t>بعض الدراسات أظهرت ان ثلثي النساء لديهم اتجاه نحو الشعور، بينما ثلثي الرجال نحو التفكير.</a:t>
            </a:r>
            <a:endParaRPr lang="en-US" dirty="0"/>
          </a:p>
          <a:p>
            <a:endParaRPr lang="en-US" dirty="0"/>
          </a:p>
        </p:txBody>
      </p:sp>
    </p:spTree>
    <p:extLst>
      <p:ext uri="{BB962C8B-B14F-4D97-AF65-F5344CB8AC3E}">
        <p14:creationId xmlns:p14="http://schemas.microsoft.com/office/powerpoint/2010/main" val="2153223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ar-OM" sz="3600" b="1" dirty="0">
                <a:solidFill>
                  <a:srgbClr val="FF0000"/>
                </a:solidFill>
              </a:rPr>
              <a:t>أنواع أساليب التعلم</a:t>
            </a:r>
            <a:endParaRPr lang="en-US" sz="3600" b="1"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algn="just"/>
            <a:r>
              <a:rPr lang="ar-OM" dirty="0"/>
              <a:t>الحسي: هذا النوع يمكن تقسيمه الى أربعة أنواع ثانوية: البصري، السمعي، الحركي، اللمس. وهذا النوع يعتمد على الادراك المعتمد على المعلومات الحسية.</a:t>
            </a:r>
          </a:p>
          <a:p>
            <a:pPr algn="just"/>
            <a:r>
              <a:rPr lang="ar-OM" dirty="0"/>
              <a:t>البصري يتعلم من خلال الاثارة البصرية. لذلك فان المحاضرات الشفهية والمحادثة بدون اثارة بصرية غير فعالة، بعكس الأشخاص السمعيين والذين يتعلمون شفهيا من خلال المحاضرات بدون اثارة بصرية، ولذلك فهم يستمتعون بمحاضرات الفصول والتفاعل الصفي، لكن أحيانا يواجهون صعوبة في الأعمال الكتابية.</a:t>
            </a:r>
          </a:p>
          <a:p>
            <a:pPr algn="just"/>
            <a:r>
              <a:rPr lang="ar-OM" dirty="0"/>
              <a:t>الأشخاص الحركيين وذوي التفضيلات اللمسية يفضلون الحركة والنشاط البدني ومع المواد والموضوعات الملموسة ومع الفنون التصويرية والبطاقات (عمل الأشياء)  لذلك فهم لا يفضلون الجلوس فترة طويلة (كثيرو الحركة)</a:t>
            </a:r>
          </a:p>
          <a:p>
            <a:endParaRPr lang="en-US" dirty="0"/>
          </a:p>
        </p:txBody>
      </p:sp>
    </p:spTree>
    <p:extLst>
      <p:ext uri="{BB962C8B-B14F-4D97-AF65-F5344CB8AC3E}">
        <p14:creationId xmlns:p14="http://schemas.microsoft.com/office/powerpoint/2010/main" val="1847429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200" b="1" dirty="0">
                <a:solidFill>
                  <a:srgbClr val="FF0000"/>
                </a:solidFill>
              </a:rPr>
              <a:t>أساليب التعلم وثقافة المجتمعات</a:t>
            </a:r>
            <a:endParaRPr lang="en-US" sz="3200" b="1" dirty="0">
              <a:solidFill>
                <a:srgbClr val="FF0000"/>
              </a:solidFill>
            </a:endParaRPr>
          </a:p>
        </p:txBody>
      </p:sp>
      <p:sp>
        <p:nvSpPr>
          <p:cNvPr id="3" name="Content Placeholder 2"/>
          <p:cNvSpPr>
            <a:spLocks noGrp="1"/>
          </p:cNvSpPr>
          <p:nvPr>
            <p:ph idx="1"/>
          </p:nvPr>
        </p:nvSpPr>
        <p:spPr/>
        <p:txBody>
          <a:bodyPr/>
          <a:lstStyle/>
          <a:p>
            <a:pPr algn="just"/>
            <a:r>
              <a:rPr lang="ar-OM" dirty="0"/>
              <a:t>الطلبة يتنوعوا بشكل كبير في أساليب تعلمهم، وعادة تتركز في ثلاثة أنواع: البصري والسمعي، والحركي.</a:t>
            </a:r>
          </a:p>
          <a:p>
            <a:pPr algn="just"/>
            <a:r>
              <a:rPr lang="ar-OM" dirty="0"/>
              <a:t>الآسيويون عادة يكونوا بصريين، مثلا الكوريين.</a:t>
            </a:r>
          </a:p>
          <a:p>
            <a:pPr algn="just"/>
            <a:r>
              <a:rPr lang="ar-OM" dirty="0"/>
              <a:t>الاسبان عادة يكونوا سمعيين</a:t>
            </a:r>
          </a:p>
          <a:p>
            <a:pPr algn="just"/>
            <a:r>
              <a:rPr lang="ar-OM" dirty="0"/>
              <a:t>اليابانيون عادة غير سمعيين</a:t>
            </a:r>
            <a:endParaRPr lang="en-US" dirty="0"/>
          </a:p>
          <a:p>
            <a:pPr algn="just"/>
            <a:r>
              <a:rPr lang="ar-OM" dirty="0"/>
              <a:t>ماذا عن العرب؟؟</a:t>
            </a:r>
            <a:endParaRPr lang="en-US" dirty="0"/>
          </a:p>
        </p:txBody>
      </p:sp>
    </p:spTree>
    <p:extLst>
      <p:ext uri="{BB962C8B-B14F-4D97-AF65-F5344CB8AC3E}">
        <p14:creationId xmlns:p14="http://schemas.microsoft.com/office/powerpoint/2010/main" val="601298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أنواع أساليب التعلم</a:t>
            </a:r>
            <a:endParaRPr lang="en-US" sz="3600" b="1"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algn="just"/>
            <a:r>
              <a:rPr lang="ar-OM" dirty="0"/>
              <a:t>الجانب الشخصي، والذي يتضمن أربعة أنواع انطوائي–اجتماعي، حدسي- استشعاري، تفكير- شعور، تقييمي- ادراكي منفتح. هذه التقسيمات اعتمدت على أعمال كارل </a:t>
            </a:r>
            <a:r>
              <a:rPr lang="ar-OM" dirty="0" err="1"/>
              <a:t>جانج</a:t>
            </a:r>
            <a:r>
              <a:rPr lang="ar-OM" dirty="0"/>
              <a:t> </a:t>
            </a:r>
            <a:r>
              <a:rPr lang="en-US" dirty="0"/>
              <a:t>Carl Jung</a:t>
            </a:r>
          </a:p>
          <a:p>
            <a:pPr algn="just"/>
            <a:r>
              <a:rPr lang="ar-OM" dirty="0"/>
              <a:t>الاجتماعي: يكتسب قوته من العالم الخارجي والأنشطة التي يقوم بها؛ لذلك هو يحب التفاعل مع الآخرين ويكون صداقات متعددة. 60%</a:t>
            </a:r>
          </a:p>
          <a:p>
            <a:pPr algn="just"/>
            <a:r>
              <a:rPr lang="ar-OM" dirty="0"/>
              <a:t> ما الأنشطة التي يفضلها؟</a:t>
            </a:r>
            <a:endParaRPr lang="en-US" dirty="0"/>
          </a:p>
          <a:p>
            <a:pPr algn="just"/>
            <a:r>
              <a:rPr lang="ar-OM" dirty="0"/>
              <a:t> بعكس الانطوائي والذي يستمد قوته من عالمه الداخلي: الأفكار، المشاعر، والنظريات؛ فهو يحب العزلة وصداقاته بسيطة ونادرا ما تكون عميقة.</a:t>
            </a:r>
            <a:r>
              <a:rPr lang="en-US" dirty="0"/>
              <a:t> </a:t>
            </a:r>
            <a:r>
              <a:rPr lang="ar-OM" dirty="0"/>
              <a:t>يجرب مهارات جديدة.</a:t>
            </a:r>
          </a:p>
          <a:p>
            <a:pPr algn="just"/>
            <a:r>
              <a:rPr lang="ar-OM" dirty="0"/>
              <a:t> ما الأنشطة التي يفضلها؟</a:t>
            </a:r>
            <a:endParaRPr lang="en-US" dirty="0"/>
          </a:p>
          <a:p>
            <a:pPr algn="just"/>
            <a:endParaRPr lang="ar-OM" dirty="0"/>
          </a:p>
          <a:p>
            <a:pPr algn="just"/>
            <a:endParaRPr lang="en-US" dirty="0"/>
          </a:p>
        </p:txBody>
      </p:sp>
    </p:spTree>
    <p:extLst>
      <p:ext uri="{BB962C8B-B14F-4D97-AF65-F5344CB8AC3E}">
        <p14:creationId xmlns:p14="http://schemas.microsoft.com/office/powerpoint/2010/main" val="3652448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a:solidFill>
                  <a:srgbClr val="FF0000"/>
                </a:solidFill>
              </a:rPr>
              <a:t>أنواع أساليب التعلم</a:t>
            </a:r>
            <a:endParaRPr lang="en-US" dirty="0"/>
          </a:p>
        </p:txBody>
      </p:sp>
      <p:sp>
        <p:nvSpPr>
          <p:cNvPr id="3" name="Content Placeholder 2"/>
          <p:cNvSpPr>
            <a:spLocks noGrp="1"/>
          </p:cNvSpPr>
          <p:nvPr>
            <p:ph idx="1"/>
          </p:nvPr>
        </p:nvSpPr>
        <p:spPr/>
        <p:txBody>
          <a:bodyPr>
            <a:normAutofit fontScale="70000" lnSpcReduction="20000"/>
          </a:bodyPr>
          <a:lstStyle/>
          <a:p>
            <a:pPr algn="just"/>
            <a:r>
              <a:rPr lang="ar-OM" dirty="0"/>
              <a:t>الحسي والحدسي</a:t>
            </a:r>
          </a:p>
          <a:p>
            <a:pPr algn="just"/>
            <a:r>
              <a:rPr lang="ar-OM" dirty="0"/>
              <a:t>الحسي يتعلم من خلال التفاعل مع العالم الخارجي. واقعي وعملي. يثق في المعلومات التي يكتسبها من خلال الخبرة. يتعلم تعلم لحظي (هنا والان)، لذا هم يفضلون الحقائق</a:t>
            </a:r>
            <a:r>
              <a:rPr lang="en-US" dirty="0"/>
              <a:t> </a:t>
            </a:r>
            <a:r>
              <a:rPr lang="ar-OM" dirty="0"/>
              <a:t>والتفاصيل، وتوجيه المعلم لتعلمهم، والتناسق –الانتظام مهم جدا في تعلمهم. 65%</a:t>
            </a:r>
          </a:p>
          <a:p>
            <a:pPr algn="just"/>
            <a:r>
              <a:rPr lang="ar-OM" dirty="0"/>
              <a:t>الحدسي، يركز على الاحتمالات، والنتائج المتوقعة. تجريد، أحلام، وتخيل المستقبل. يجزئ المعلومات. ويستخدم المفاهيم. يستمتع بالتحديات، ويحاول التجريب. 35%</a:t>
            </a:r>
          </a:p>
          <a:p>
            <a:pPr algn="just"/>
            <a:endParaRPr lang="ar-OM" dirty="0"/>
          </a:p>
          <a:p>
            <a:pPr algn="just"/>
            <a:r>
              <a:rPr lang="ar-OM" dirty="0"/>
              <a:t>التفكير والشعور. المفكرون يركزون على بنية المعلومات والمنطق. ايجاد الحقيقة وان كانت تجرح شعور البعض، يعتمد على الشك.. قرارتهم تعتمد على آرائهم الشخصية. 55% ذكور، و35% اناث. يفضلون أن ينظر اليهم كمختصين وغالبا يميلون الى تقدير انفسهم.. والهدف تحقيق الغرض. </a:t>
            </a:r>
          </a:p>
          <a:p>
            <a:pPr algn="just"/>
            <a:r>
              <a:rPr lang="ar-OM" dirty="0"/>
              <a:t>في المقابل الشعوريين يقومون بإعطاء قيمة للآخرين، ويظهرون التعاطف عبر الكلمات وليس السلوك فقط (العلاقات الشخصية)، وهدفهم رضى الاخر والانسجام معه، ولا يحبذون الصراع. 35% ذكور، و65% اناث.</a:t>
            </a:r>
            <a:endParaRPr lang="en-US" dirty="0"/>
          </a:p>
          <a:p>
            <a:endParaRPr lang="en-US" dirty="0"/>
          </a:p>
        </p:txBody>
      </p:sp>
    </p:spTree>
    <p:extLst>
      <p:ext uri="{BB962C8B-B14F-4D97-AF65-F5344CB8AC3E}">
        <p14:creationId xmlns:p14="http://schemas.microsoft.com/office/powerpoint/2010/main" val="1087204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a:solidFill>
                  <a:srgbClr val="FF0000"/>
                </a:solidFill>
              </a:rPr>
              <a:t>أنواع أساليب التعلم</a:t>
            </a:r>
            <a:endParaRPr lang="en-US" dirty="0"/>
          </a:p>
        </p:txBody>
      </p:sp>
      <p:sp>
        <p:nvSpPr>
          <p:cNvPr id="3" name="Content Placeholder 2"/>
          <p:cNvSpPr>
            <a:spLocks noGrp="1"/>
          </p:cNvSpPr>
          <p:nvPr>
            <p:ph idx="1"/>
          </p:nvPr>
        </p:nvSpPr>
        <p:spPr/>
        <p:txBody>
          <a:bodyPr>
            <a:normAutofit/>
          </a:bodyPr>
          <a:lstStyle/>
          <a:p>
            <a:pPr algn="just"/>
            <a:r>
              <a:rPr lang="ar-OM" dirty="0"/>
              <a:t>تقييمي-ادراكي ومنفتح: التقييمي يحاول الوصول الى تقييم وانهاء الامور بسرعة، ويفضل الوضوح. هؤلاء الطلاب يتمتعون بالجدية، التفاني في العمل، وهم يفضلون اعطاءهم تعليمات ويفضلون العمل من خلال مهام محددة وبنهايات معلومة.</a:t>
            </a:r>
          </a:p>
          <a:p>
            <a:pPr algn="just"/>
            <a:r>
              <a:rPr lang="ar-OM" dirty="0"/>
              <a:t>بالعكس الطلبة ذوي الادراك المنفتح هم أقل جدية، يعاملون المهام كتحديات يستمتعون بها بدلا من قائمة التعليمات، كما انهم يبذلون جهدا أقل. وهم لا يفضلون فصول التعلم العادية.</a:t>
            </a:r>
            <a:endParaRPr lang="en-US" dirty="0"/>
          </a:p>
          <a:p>
            <a:endParaRPr lang="en-US" dirty="0"/>
          </a:p>
        </p:txBody>
      </p:sp>
    </p:spTree>
    <p:extLst>
      <p:ext uri="{BB962C8B-B14F-4D97-AF65-F5344CB8AC3E}">
        <p14:creationId xmlns:p14="http://schemas.microsoft.com/office/powerpoint/2010/main" val="699861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ar-OM" sz="3600" b="1" dirty="0">
                <a:solidFill>
                  <a:srgbClr val="FF0000"/>
                </a:solidFill>
              </a:rPr>
              <a:t>العوامل البيئية</a:t>
            </a:r>
            <a:endParaRPr lang="en-US" sz="3600" b="1" dirty="0">
              <a:solidFill>
                <a:srgbClr val="FF0000"/>
              </a:solidFill>
            </a:endParaRPr>
          </a:p>
        </p:txBody>
      </p:sp>
      <p:sp>
        <p:nvSpPr>
          <p:cNvPr id="3" name="Content Placeholder 2"/>
          <p:cNvSpPr>
            <a:spLocks noGrp="1"/>
          </p:cNvSpPr>
          <p:nvPr>
            <p:ph idx="1"/>
          </p:nvPr>
        </p:nvSpPr>
        <p:spPr/>
        <p:txBody>
          <a:bodyPr/>
          <a:lstStyle/>
          <a:p>
            <a:r>
              <a:rPr lang="ar-OM" dirty="0"/>
              <a:t>الضوء</a:t>
            </a:r>
          </a:p>
          <a:p>
            <a:r>
              <a:rPr lang="ar-OM" dirty="0"/>
              <a:t>الصوت</a:t>
            </a:r>
          </a:p>
          <a:p>
            <a:r>
              <a:rPr lang="ar-OM" dirty="0"/>
              <a:t>درجة الحرارة</a:t>
            </a:r>
          </a:p>
          <a:p>
            <a:r>
              <a:rPr lang="ar-OM" dirty="0"/>
              <a:t>التصميم</a:t>
            </a:r>
            <a:endParaRPr lang="en-US" dirty="0"/>
          </a:p>
        </p:txBody>
      </p:sp>
    </p:spTree>
    <p:extLst>
      <p:ext uri="{BB962C8B-B14F-4D97-AF65-F5344CB8AC3E}">
        <p14:creationId xmlns:p14="http://schemas.microsoft.com/office/powerpoint/2010/main" val="865844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ar-OM" sz="3600" b="1" dirty="0">
                <a:solidFill>
                  <a:srgbClr val="FF0000"/>
                </a:solidFill>
              </a:rPr>
              <a:t>العوامل العاطفية</a:t>
            </a:r>
            <a:endParaRPr lang="en-US" sz="3600" b="1" dirty="0">
              <a:solidFill>
                <a:srgbClr val="FF0000"/>
              </a:solidFill>
            </a:endParaRPr>
          </a:p>
        </p:txBody>
      </p:sp>
      <p:sp>
        <p:nvSpPr>
          <p:cNvPr id="3" name="Content Placeholder 2"/>
          <p:cNvSpPr>
            <a:spLocks noGrp="1"/>
          </p:cNvSpPr>
          <p:nvPr>
            <p:ph idx="1"/>
          </p:nvPr>
        </p:nvSpPr>
        <p:spPr/>
        <p:txBody>
          <a:bodyPr/>
          <a:lstStyle/>
          <a:p>
            <a:r>
              <a:rPr lang="ar-OM" dirty="0"/>
              <a:t>الدافعية</a:t>
            </a:r>
          </a:p>
          <a:p>
            <a:r>
              <a:rPr lang="ar-OM" dirty="0"/>
              <a:t>الصلابة النفسية</a:t>
            </a:r>
          </a:p>
          <a:p>
            <a:r>
              <a:rPr lang="ar-OM" dirty="0"/>
              <a:t>المسؤولية</a:t>
            </a:r>
          </a:p>
          <a:p>
            <a:r>
              <a:rPr lang="ar-OM" dirty="0"/>
              <a:t>التنظيم</a:t>
            </a:r>
            <a:endParaRPr lang="en-US" dirty="0"/>
          </a:p>
        </p:txBody>
      </p:sp>
    </p:spTree>
    <p:extLst>
      <p:ext uri="{BB962C8B-B14F-4D97-AF65-F5344CB8AC3E}">
        <p14:creationId xmlns:p14="http://schemas.microsoft.com/office/powerpoint/2010/main" val="3636227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ar-OM" sz="3600" b="1" dirty="0">
                <a:solidFill>
                  <a:srgbClr val="FF0000"/>
                </a:solidFill>
              </a:rPr>
              <a:t>العوامل الطبيعية</a:t>
            </a:r>
            <a:endParaRPr lang="en-US" sz="3600" b="1" dirty="0">
              <a:solidFill>
                <a:srgbClr val="FF0000"/>
              </a:solidFill>
            </a:endParaRPr>
          </a:p>
        </p:txBody>
      </p:sp>
      <p:sp>
        <p:nvSpPr>
          <p:cNvPr id="3" name="Content Placeholder 2"/>
          <p:cNvSpPr>
            <a:spLocks noGrp="1"/>
          </p:cNvSpPr>
          <p:nvPr>
            <p:ph idx="1"/>
          </p:nvPr>
        </p:nvSpPr>
        <p:spPr/>
        <p:txBody>
          <a:bodyPr/>
          <a:lstStyle/>
          <a:p>
            <a:r>
              <a:rPr lang="ar-OM" dirty="0"/>
              <a:t>الادراك الحسي</a:t>
            </a:r>
          </a:p>
          <a:p>
            <a:r>
              <a:rPr lang="ar-OM" dirty="0"/>
              <a:t>الطاقة الاستيعابية</a:t>
            </a:r>
          </a:p>
          <a:p>
            <a:r>
              <a:rPr lang="ar-OM" dirty="0"/>
              <a:t>الوقت</a:t>
            </a:r>
          </a:p>
          <a:p>
            <a:r>
              <a:rPr lang="ar-OM" dirty="0"/>
              <a:t>إمكانية الحركة</a:t>
            </a:r>
            <a:endParaRPr lang="en-US" dirty="0"/>
          </a:p>
        </p:txBody>
      </p:sp>
    </p:spTree>
    <p:extLst>
      <p:ext uri="{BB962C8B-B14F-4D97-AF65-F5344CB8AC3E}">
        <p14:creationId xmlns:p14="http://schemas.microsoft.com/office/powerpoint/2010/main" val="1287247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ar-OM" sz="3600" b="1" dirty="0">
                <a:solidFill>
                  <a:srgbClr val="FF0000"/>
                </a:solidFill>
              </a:rPr>
              <a:t>العوامل الاجتماعية</a:t>
            </a:r>
            <a:endParaRPr lang="en-US" sz="3600" b="1" dirty="0">
              <a:solidFill>
                <a:srgbClr val="FF0000"/>
              </a:solidFill>
            </a:endParaRPr>
          </a:p>
        </p:txBody>
      </p:sp>
      <p:sp>
        <p:nvSpPr>
          <p:cNvPr id="3" name="Content Placeholder 2"/>
          <p:cNvSpPr>
            <a:spLocks noGrp="1"/>
          </p:cNvSpPr>
          <p:nvPr>
            <p:ph idx="1"/>
          </p:nvPr>
        </p:nvSpPr>
        <p:spPr/>
        <p:txBody>
          <a:bodyPr/>
          <a:lstStyle/>
          <a:p>
            <a:r>
              <a:rPr lang="ar-OM" dirty="0"/>
              <a:t>الناجح</a:t>
            </a:r>
          </a:p>
          <a:p>
            <a:r>
              <a:rPr lang="ar-OM" dirty="0"/>
              <a:t>الاجتماعي</a:t>
            </a:r>
          </a:p>
          <a:p>
            <a:r>
              <a:rPr lang="ar-OM" dirty="0"/>
              <a:t>المعتمد على الآخر</a:t>
            </a:r>
          </a:p>
          <a:p>
            <a:r>
              <a:rPr lang="ar-OM" dirty="0"/>
              <a:t>المتوحد</a:t>
            </a:r>
          </a:p>
          <a:p>
            <a:r>
              <a:rPr lang="ar-OM" dirty="0"/>
              <a:t>المتوهم</a:t>
            </a:r>
            <a:endParaRPr lang="en-US" dirty="0"/>
          </a:p>
        </p:txBody>
      </p:sp>
    </p:spTree>
    <p:extLst>
      <p:ext uri="{BB962C8B-B14F-4D97-AF65-F5344CB8AC3E}">
        <p14:creationId xmlns:p14="http://schemas.microsoft.com/office/powerpoint/2010/main" val="1729443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     العمليات العقلية والفروق الفردية</a:t>
            </a:r>
            <a:endParaRPr lang="en-US" sz="3600" dirty="0">
              <a:solidFill>
                <a:srgbClr val="FF0000"/>
              </a:solidFill>
            </a:endParaRPr>
          </a:p>
        </p:txBody>
      </p:sp>
      <p:sp>
        <p:nvSpPr>
          <p:cNvPr id="3" name="Content Placeholder 2"/>
          <p:cNvSpPr>
            <a:spLocks noGrp="1"/>
          </p:cNvSpPr>
          <p:nvPr>
            <p:ph idx="1"/>
          </p:nvPr>
        </p:nvSpPr>
        <p:spPr/>
        <p:txBody>
          <a:bodyPr/>
          <a:lstStyle/>
          <a:p>
            <a:r>
              <a:rPr lang="ar-OM" dirty="0"/>
              <a:t>كيف يؤثر الانتباه على الفروق الفردية؟ كيف نعالج ذلك؟</a:t>
            </a:r>
          </a:p>
          <a:p>
            <a:r>
              <a:rPr lang="ar-OM" dirty="0"/>
              <a:t>هل لعمليات التحكم دور في الفروق الفردية؟</a:t>
            </a:r>
          </a:p>
          <a:p>
            <a:r>
              <a:rPr lang="ar-OM" dirty="0"/>
              <a:t>هل لسعة الذاكرة تأثير على الفروق الفردية؟ كيف نتغلب على ذلك؟</a:t>
            </a:r>
          </a:p>
          <a:p>
            <a:r>
              <a:rPr lang="ar-OM" dirty="0"/>
              <a:t>لماذا تكون لدينا أنواع من الذاكرة طويلة المدى؟</a:t>
            </a:r>
          </a:p>
          <a:p>
            <a:pPr marL="0" indent="0">
              <a:buNone/>
            </a:pPr>
            <a:endParaRPr lang="en-US" dirty="0"/>
          </a:p>
        </p:txBody>
      </p:sp>
    </p:spTree>
    <p:extLst>
      <p:ext uri="{BB962C8B-B14F-4D97-AF65-F5344CB8AC3E}">
        <p14:creationId xmlns:p14="http://schemas.microsoft.com/office/powerpoint/2010/main" val="116799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     التدريس ومعالجة الفروق الفردية</a:t>
            </a:r>
            <a:endParaRPr lang="en-US" sz="3600" b="1" dirty="0">
              <a:solidFill>
                <a:srgbClr val="FF0000"/>
              </a:solidFill>
            </a:endParaRPr>
          </a:p>
        </p:txBody>
      </p:sp>
      <p:sp>
        <p:nvSpPr>
          <p:cNvPr id="3" name="Content Placeholder 2"/>
          <p:cNvSpPr>
            <a:spLocks noGrp="1"/>
          </p:cNvSpPr>
          <p:nvPr>
            <p:ph idx="1"/>
          </p:nvPr>
        </p:nvSpPr>
        <p:spPr/>
        <p:txBody>
          <a:bodyPr/>
          <a:lstStyle/>
          <a:p>
            <a:r>
              <a:rPr lang="ar-OM" dirty="0"/>
              <a:t>كيف يمكن للتدريس التعامل مع الفروق الفردية بين الطلبة؟</a:t>
            </a:r>
          </a:p>
          <a:p>
            <a:r>
              <a:rPr lang="ar-OM" dirty="0"/>
              <a:t>أساليب التعلم</a:t>
            </a:r>
          </a:p>
          <a:p>
            <a:r>
              <a:rPr lang="ar-OM" dirty="0"/>
              <a:t>الأنشطة الصفية</a:t>
            </a:r>
          </a:p>
          <a:p>
            <a:r>
              <a:rPr lang="ar-OM" dirty="0"/>
              <a:t>طرق التدريس</a:t>
            </a:r>
          </a:p>
          <a:p>
            <a:r>
              <a:rPr lang="ar-OM" dirty="0"/>
              <a:t>الأنشطة اللاصفية</a:t>
            </a:r>
          </a:p>
          <a:p>
            <a:r>
              <a:rPr lang="ar-OM" dirty="0"/>
              <a:t>الدعم الخارجي</a:t>
            </a:r>
          </a:p>
          <a:p>
            <a:r>
              <a:rPr lang="ar-OM" dirty="0"/>
              <a:t>معالجة الحالات الخاصة</a:t>
            </a:r>
            <a:endParaRPr lang="en-US" dirty="0"/>
          </a:p>
          <a:p>
            <a:endParaRPr lang="en-US" dirty="0"/>
          </a:p>
        </p:txBody>
      </p:sp>
    </p:spTree>
    <p:extLst>
      <p:ext uri="{BB962C8B-B14F-4D97-AF65-F5344CB8AC3E}">
        <p14:creationId xmlns:p14="http://schemas.microsoft.com/office/powerpoint/2010/main" val="29942184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2741</TotalTime>
  <Words>1093</Words>
  <Application>Microsoft Office PowerPoint</Application>
  <PresentationFormat>On-screen Show (4:3)</PresentationFormat>
  <Paragraphs>123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Times New Roman</vt:lpstr>
      <vt:lpstr>Wingdings</vt:lpstr>
      <vt:lpstr>Office Theme</vt:lpstr>
      <vt:lpstr>PowerPoint Presentation</vt:lpstr>
      <vt:lpstr>التدريس والتعلم</vt:lpstr>
      <vt:lpstr>العلاقة بين التدريس والتعلم</vt:lpstr>
      <vt:lpstr>المفهوم</vt:lpstr>
      <vt:lpstr>النظريات المفسرة للفروق الفردية</vt:lpstr>
      <vt:lpstr>الأساليب المعرفية</vt:lpstr>
      <vt:lpstr>الأساليب المعرفية</vt:lpstr>
      <vt:lpstr>عوامل الفروق الفردية</vt:lpstr>
      <vt:lpstr>أساليب التعلم</vt:lpstr>
      <vt:lpstr>قياس وتحديد أساليب التعلم</vt:lpstr>
      <vt:lpstr>أنواع أساليب التعلم</vt:lpstr>
      <vt:lpstr>أساليب التعلم وثقافة المجتمعات</vt:lpstr>
      <vt:lpstr>أنواع أساليب التعلم</vt:lpstr>
      <vt:lpstr>أنواع أساليب التعلم</vt:lpstr>
      <vt:lpstr>أنواع أساليب التعلم</vt:lpstr>
      <vt:lpstr>العوامل البيئية</vt:lpstr>
      <vt:lpstr>العوامل العاطفية</vt:lpstr>
      <vt:lpstr>العوامل الطبيعية</vt:lpstr>
      <vt:lpstr>العوامل الاجتماعية</vt:lpstr>
      <vt:lpstr>     العمليات العقلية والفروق الفردية</vt:lpstr>
      <vt:lpstr>     التدريس ومعالجة الفروق الفردية</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Mohammed Talib Musallam Al. Kiyumi</cp:lastModifiedBy>
  <cp:revision>275</cp:revision>
  <dcterms:created xsi:type="dcterms:W3CDTF">2015-08-04T05:55:31Z</dcterms:created>
  <dcterms:modified xsi:type="dcterms:W3CDTF">2022-09-13T04:38:33Z</dcterms:modified>
</cp:coreProperties>
</file>